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3" r:id="rId6"/>
    <p:sldId id="259" r:id="rId7"/>
    <p:sldId id="262" r:id="rId8"/>
    <p:sldId id="260" r:id="rId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9BD0"/>
    <a:srgbClr val="99BADF"/>
    <a:srgbClr val="3D7CC1"/>
    <a:srgbClr val="E9F0F8"/>
    <a:srgbClr val="3366FF"/>
    <a:srgbClr val="6699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Text Box 14"/>
          <p:cNvSpPr txBox="1">
            <a:spLocks noChangeArrowheads="1"/>
          </p:cNvSpPr>
          <p:nvPr userDrawn="1"/>
        </p:nvSpPr>
        <p:spPr bwMode="auto">
          <a:xfrm>
            <a:off x="2843213" y="765175"/>
            <a:ext cx="2990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13"/>
              </a:rPr>
              <a:t>Free Powerpoint Templates</a:t>
            </a:r>
            <a:endParaRPr lang="fr-FR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812088" y="6308725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 b="1">
                <a:solidFill>
                  <a:srgbClr val="3366FF"/>
                </a:solidFill>
              </a:rPr>
              <a:t>Page </a:t>
            </a:r>
            <a:fld id="{89EE687F-0484-4509-AB12-536C72A9D2D2}" type="slidenum">
              <a:rPr lang="fr-FR" b="1">
                <a:solidFill>
                  <a:srgbClr val="3366FF"/>
                </a:solidFill>
              </a:rPr>
              <a:pPr/>
              <a:t>‹#›</a:t>
            </a:fld>
            <a:endParaRPr lang="fr-FR" b="1">
              <a:solidFill>
                <a:srgbClr val="3366FF"/>
              </a:solidFill>
            </a:endParaRPr>
          </a:p>
        </p:txBody>
      </p:sp>
      <p:pic>
        <p:nvPicPr>
          <p:cNvPr id="1037" name="Picture 13" descr="nbiuyjkd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266700"/>
            <a:ext cx="9142413" cy="12176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powerpointstyles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38000">
              <a:srgbClr val="6A9BD0"/>
            </a:gs>
            <a:gs pos="0">
              <a:srgbClr val="99BADF"/>
            </a:gs>
            <a:gs pos="86000">
              <a:schemeClr val="accent1">
                <a:lumMod val="30000"/>
                <a:lumOff val="70000"/>
              </a:schemeClr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5269" y="1268760"/>
            <a:ext cx="4333461" cy="28196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FR">
                <a:hlinkClick r:id="rId2"/>
              </a:rPr>
              <a:t>Free Powerpoint Templates</a:t>
            </a:r>
            <a:endParaRPr lang="fr-FR"/>
          </a:p>
        </p:txBody>
      </p:sp>
      <p:pic>
        <p:nvPicPr>
          <p:cNvPr id="2058" name="Picture 10" descr="oiuhku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outerShdw blurRad="50800" dist="50800" dir="5400000" algn="ctr" rotWithShape="0">
              <a:srgbClr val="E9F0F8"/>
            </a:outerShdw>
          </a:effec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93471" y="1124744"/>
            <a:ext cx="8957057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rtl="1"/>
            <a:endParaRPr lang="fr-FR" sz="24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Titr" panose="00000700000000000000" pitchFamily="2" charset="-78"/>
            </a:endParaRPr>
          </a:p>
          <a:p>
            <a:pPr algn="ctr" rtl="1"/>
            <a:r>
              <a:rPr lang="fa-IR" sz="2400" b="1" i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Titr" panose="00000700000000000000" pitchFamily="2" charset="-78"/>
              </a:rPr>
              <a:t>راهنمای الگوي ارائه درکارگروه اجتماعی، فرهنگی، سلامت، زنان و خانواده</a:t>
            </a:r>
          </a:p>
          <a:p>
            <a:pPr algn="ctr" rtl="1"/>
            <a:endParaRPr lang="fa-IR" sz="2400" b="1" i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Titr" panose="00000700000000000000" pitchFamily="2" charset="-78"/>
            </a:endParaRPr>
          </a:p>
          <a:p>
            <a:pPr algn="ctr" rtl="1"/>
            <a:endParaRPr lang="fa-IR" sz="2400" b="1" i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Titr" panose="00000700000000000000" pitchFamily="2" charset="-78"/>
            </a:endParaRPr>
          </a:p>
          <a:p>
            <a:pPr algn="ctr" rtl="1"/>
            <a:r>
              <a:rPr lang="fa-IR" sz="2400" b="1" i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Titr" panose="00000700000000000000" pitchFamily="2" charset="-78"/>
              </a:rPr>
              <a:t>ارائه کننده:</a:t>
            </a:r>
          </a:p>
          <a:p>
            <a:pPr algn="ctr" rtl="1"/>
            <a:endParaRPr lang="fa-IR" sz="2400" b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Titr" panose="00000700000000000000" pitchFamily="2" charset="-78"/>
            </a:endParaRPr>
          </a:p>
          <a:p>
            <a:pPr algn="ctr" rtl="1"/>
            <a:r>
              <a:rPr lang="fa-IR" sz="2400" b="1" i="1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Titr" panose="00000700000000000000" pitchFamily="2" charset="-78"/>
              </a:rPr>
              <a:t>تاریخ ارائه:</a:t>
            </a:r>
            <a:endParaRPr lang="fr-FR" sz="2400" b="1" i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5200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758328" y="546100"/>
            <a:ext cx="28761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/>
            <a:r>
              <a:rPr lang="fa-IR" sz="3200" b="1" dirty="0">
                <a:solidFill>
                  <a:schemeClr val="bg1"/>
                </a:solidFill>
                <a:latin typeface="Verdana" pitchFamily="34" charset="0"/>
                <a:cs typeface="B Mitra" pitchFamily="2" charset="-78"/>
              </a:rPr>
              <a:t>تاریخچه/ مستندات</a:t>
            </a:r>
            <a:endParaRPr lang="fr-FR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3" y="1844824"/>
            <a:ext cx="74888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در این بخش توضیح دهید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سابقه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موضوعی که می خواهید مطرح کنید، چه بوده است؟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آیا از قبل، دستورالعمل یا مصوبه ای در رابطه با موضوع مورد نظر شما وجود داشته است؟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آیا جلساتی قبلاً تشکیل شده است؟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آیا فعالیت هایی قبلاً صورت گرفته است؟</a:t>
            </a:r>
          </a:p>
          <a:p>
            <a:pPr algn="just" rtl="1">
              <a:spcAft>
                <a:spcPts val="1200"/>
              </a:spcAft>
            </a:pPr>
            <a:endParaRPr lang="fa-IR" sz="2400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Mitra" pitchFamily="2" charset="-78"/>
            </a:endParaRPr>
          </a:p>
          <a:p>
            <a:pPr algn="just" rtl="1">
              <a:spcAft>
                <a:spcPts val="1200"/>
              </a:spcAft>
            </a:pPr>
            <a:endParaRPr lang="fa-IR" sz="2400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Mitra" pitchFamily="2" charset="-78"/>
            </a:endParaRPr>
          </a:p>
          <a:p>
            <a:pPr algn="ctr" rtl="1"/>
            <a:r>
              <a:rPr lang="fa-IR" sz="2400" b="1" dirty="0">
                <a:solidFill>
                  <a:srgbClr val="FF0000"/>
                </a:solidFill>
                <a:latin typeface="Verdana" pitchFamily="34" charset="0"/>
                <a:cs typeface="B Mitra" pitchFamily="2" charset="-78"/>
              </a:rPr>
              <a:t>(حداکثر سه اسلاید)</a:t>
            </a:r>
            <a:endParaRPr lang="fr-FR" sz="2400" b="1" dirty="0">
              <a:solidFill>
                <a:srgbClr val="FF0000"/>
              </a:solidFill>
              <a:latin typeface="Verdana" pitchFamily="34" charset="0"/>
              <a:cs typeface="B Mitra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161230" y="546100"/>
            <a:ext cx="54345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/>
            <a:r>
              <a:rPr lang="fa-IR" sz="3200" b="1" dirty="0">
                <a:solidFill>
                  <a:schemeClr val="bg1"/>
                </a:solidFill>
                <a:latin typeface="Verdana" pitchFamily="34" charset="0"/>
                <a:cs typeface="B Mitra" pitchFamily="2" charset="-78"/>
              </a:rPr>
              <a:t>بیان وضعیت موجود و وضعیت مطلوب</a:t>
            </a:r>
            <a:endParaRPr lang="fr-FR" sz="3200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3" y="1844824"/>
            <a:ext cx="74888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در این بخش توضیح دهید که مسئلۀ مورد نظر چیست؟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دغدغه و مشکل اصلی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چیست؟</a:t>
            </a:r>
          </a:p>
          <a:p>
            <a:pPr algn="just" rtl="1">
              <a:spcAft>
                <a:spcPts val="1200"/>
              </a:spcAft>
            </a:pP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وضعیت حال حاضر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چگونه است؟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وضعیت مطلوب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چگونه باید باشد و چقدر با آن فاصله دارید؟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برای تشریح ابعاد مختلف مسئلۀ مورد نظر، از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تصاویر، جداول و آمار و ارقام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استفاده کنید.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همچنین می توانید نتیجه پژوهش های انجام شده، یا مصاحبه با مردم و مسئولین و یا دیدگاه ها و دغدغه های ایشان را مطرح کنید.</a:t>
            </a:r>
          </a:p>
          <a:p>
            <a:pPr algn="ctr" rtl="1"/>
            <a:r>
              <a:rPr lang="fa-IR" sz="2400" b="1" dirty="0">
                <a:solidFill>
                  <a:srgbClr val="FF0000"/>
                </a:solidFill>
                <a:latin typeface="Verdana" pitchFamily="34" charset="0"/>
                <a:cs typeface="B Mitra" pitchFamily="2" charset="-78"/>
              </a:rPr>
              <a:t>(حداکثر سه اسلاید)</a:t>
            </a:r>
            <a:endParaRPr lang="fr-FR" sz="2400" b="1" dirty="0">
              <a:solidFill>
                <a:srgbClr val="FF0000"/>
              </a:solidFill>
              <a:latin typeface="Verdana" pitchFamily="34" charset="0"/>
              <a:cs typeface="B Mitra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663792" y="546100"/>
            <a:ext cx="19319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/>
            <a:r>
              <a:rPr lang="fa-IR" sz="3200" b="1" dirty="0">
                <a:solidFill>
                  <a:schemeClr val="bg1"/>
                </a:solidFill>
                <a:latin typeface="Verdana" pitchFamily="34" charset="0"/>
                <a:cs typeface="B Mitra" pitchFamily="2" charset="-78"/>
              </a:rPr>
              <a:t>تحلیل مسئله</a:t>
            </a:r>
            <a:endParaRPr lang="fr-FR" sz="3200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3" y="1844824"/>
            <a:ext cx="74888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 algn="just" rtl="1">
              <a:spcAft>
                <a:spcPts val="1200"/>
              </a:spcAft>
            </a:pP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ارائۀ </a:t>
            </a:r>
            <a:r>
              <a:rPr lang="fa-IR" sz="2400" b="1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تحلیل</a:t>
            </a: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 در این بخش، بسیار مهم است. حتماً توضیح دهید که چرا از وضعیت مطلوب فاصله دارید؟</a:t>
            </a:r>
          </a:p>
          <a:p>
            <a:pPr lvl="0" algn="just" rtl="1">
              <a:spcAft>
                <a:spcPts val="1200"/>
              </a:spcAft>
            </a:pPr>
            <a:r>
              <a:rPr lang="fa-IR" sz="2400" b="1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ریشه ها، دلایل و چالش های مهم و اولویت دار</a:t>
            </a: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 وضعیت موجود کدامند؟</a:t>
            </a:r>
          </a:p>
          <a:p>
            <a:pPr lvl="0" algn="just" rtl="1">
              <a:spcAft>
                <a:spcPts val="1200"/>
              </a:spcAft>
            </a:pP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همچنین لازم است استدلال ها و فرضیه های شما، </a:t>
            </a:r>
            <a:r>
              <a:rPr lang="fa-IR" sz="2400" b="1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مبتنی بر شواهد</a:t>
            </a: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 متقن باشند.</a:t>
            </a:r>
          </a:p>
          <a:p>
            <a:pPr lvl="0" algn="just" rtl="1">
              <a:spcAft>
                <a:spcPts val="1200"/>
              </a:spcAft>
            </a:pP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در این بخش، برای هر حرفی که می زنید، باید </a:t>
            </a:r>
            <a:r>
              <a:rPr lang="fa-IR" sz="2400" b="1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شواهد</a:t>
            </a:r>
            <a:r>
              <a:rPr lang="fa-IR" sz="2400" dirty="0">
                <a:solidFill>
                  <a:srgbClr val="333399">
                    <a:lumMod val="75000"/>
                  </a:srgbClr>
                </a:solidFill>
                <a:latin typeface="Verdana" pitchFamily="34" charset="0"/>
                <a:cs typeface="B Mitra" pitchFamily="2" charset="-78"/>
              </a:rPr>
              <a:t> مربوطه را نیز ارائه نمایید.</a:t>
            </a:r>
          </a:p>
          <a:p>
            <a:pPr lvl="0" algn="just" rtl="1">
              <a:spcAft>
                <a:spcPts val="1200"/>
              </a:spcAft>
            </a:pPr>
            <a:endParaRPr lang="fa-IR" sz="2400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Mitra" pitchFamily="2" charset="-78"/>
            </a:endParaRPr>
          </a:p>
          <a:p>
            <a:pPr lvl="0" algn="just" rtl="1">
              <a:spcAft>
                <a:spcPts val="1200"/>
              </a:spcAft>
            </a:pPr>
            <a:endParaRPr lang="fa-IR" sz="2400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Mitra" pitchFamily="2" charset="-78"/>
            </a:endParaRPr>
          </a:p>
          <a:p>
            <a:pPr algn="ctr" rtl="1"/>
            <a:r>
              <a:rPr lang="fa-IR" sz="2400" b="1" dirty="0">
                <a:solidFill>
                  <a:srgbClr val="FF0000"/>
                </a:solidFill>
                <a:latin typeface="Verdana" pitchFamily="34" charset="0"/>
                <a:cs typeface="B Mitra" pitchFamily="2" charset="-78"/>
              </a:rPr>
              <a:t>(حداکثر دو اسلاید)</a:t>
            </a:r>
            <a:endParaRPr lang="fr-FR" sz="2400" b="1" dirty="0">
              <a:solidFill>
                <a:srgbClr val="FF0000"/>
              </a:solidFill>
              <a:latin typeface="Verdana" pitchFamily="34" charset="0"/>
              <a:cs typeface="B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69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658737" y="546100"/>
            <a:ext cx="299953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/>
            <a:r>
              <a:rPr lang="fa-IR" sz="3200" b="1" dirty="0">
                <a:solidFill>
                  <a:schemeClr val="bg1"/>
                </a:solidFill>
                <a:latin typeface="Verdana" pitchFamily="34" charset="0"/>
                <a:cs typeface="B Mitra" pitchFamily="2" charset="-78"/>
              </a:rPr>
              <a:t>هدف از طرح موضوع</a:t>
            </a:r>
            <a:endParaRPr lang="fr-FR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3" y="1844824"/>
            <a:ext cx="74888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در این بخش به صورت روشن توضیح دهید که «قصد دارید چه کاری انجام دهید»؟ چه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هدف مشخص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ی دارید؟ می خواهید چه چیزی را اصلاح کنید؟ می خواهید چه چیزی تغییر کند؟ می خواهید روی چه محورهایی کار کنید؟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خاطرتان باشد که موضوعات مندرج در این بخش باید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متناظر با ریشه ها، دلایل و چالش های مهم و اولویت دار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ی باشند که در اسلاید قبلی به آن ها اشاره کردید. مسلماً از شما نمی پذیرند اهدافی را مطرح کنید که در راستای رفع چالش ها و دلایل و ریشه هایی که خودتان گفته بودید، نباشند!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می توانید اهداف را به کوتاه مدت، میان مدت و بلند مدت تقسیم کنید.</a:t>
            </a:r>
          </a:p>
          <a:p>
            <a:pPr algn="ctr" rtl="1"/>
            <a:r>
              <a:rPr lang="fa-IR" sz="2400" b="1" dirty="0">
                <a:solidFill>
                  <a:srgbClr val="FF0000"/>
                </a:solidFill>
                <a:latin typeface="Verdana" pitchFamily="34" charset="0"/>
                <a:cs typeface="B Mitra" pitchFamily="2" charset="-78"/>
              </a:rPr>
              <a:t>(حداکثر سه اسلاید)</a:t>
            </a:r>
            <a:endParaRPr lang="fr-FR" sz="2400" b="1" dirty="0">
              <a:solidFill>
                <a:srgbClr val="FF0000"/>
              </a:solidFill>
              <a:latin typeface="Verdana" pitchFamily="34" charset="0"/>
              <a:cs typeface="B Mitra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463170" y="546100"/>
            <a:ext cx="31951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/>
            <a:r>
              <a:rPr lang="fa-IR" sz="3200" b="1" dirty="0">
                <a:solidFill>
                  <a:schemeClr val="bg1"/>
                </a:solidFill>
                <a:latin typeface="Verdana" pitchFamily="34" charset="0"/>
                <a:cs typeface="B Mitra" pitchFamily="2" charset="-78"/>
              </a:rPr>
              <a:t>تقسیم کار بین بخشی</a:t>
            </a:r>
            <a:endParaRPr lang="fr-FR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3" y="1844824"/>
            <a:ext cx="74888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در این بخش توضیح دهید که «قصد دارید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دقیقاً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چه کارهایی انجام شود»؟ برنامه پیشنهادی شما شامل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چه فعالیت هایی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است؟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برای موفقیت برنامه، لازم است کدام سازمانها همکاری کنند؟ و هر یک از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سازمانهای همکار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شما، باید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چه فعالیت هایی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انجام دهد؟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همچنین حتماً بگویید که انتظار دارید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خروجی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هر فعالیتی چه باشد؟ و در چه </a:t>
            </a:r>
            <a:r>
              <a:rPr lang="fa-IR" sz="2400" b="1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مهلت زمانی</a:t>
            </a: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 انجام شود؟ فعالیت ها می توانند کوتاه مدت، میان مدت و یا بلند مدت باشند.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خاطرتان باشد که فعالیت ها باید متناظر با اهداف، ریشه ها، دلایل، و چالش های مهم و اولویت داری باشند که قبلاً به آن ها اشاره کردید. مسلماً از شما نمی پذیرند فعالیت هایی را مطرح کنید که در راستای مطالبی که خودتان گفته بودید، نباشند!</a:t>
            </a:r>
          </a:p>
          <a:p>
            <a:pPr algn="ctr" rtl="1">
              <a:spcAft>
                <a:spcPts val="1200"/>
              </a:spcAft>
            </a:pPr>
            <a:r>
              <a:rPr lang="fa-IR" sz="2400" b="1" dirty="0">
                <a:solidFill>
                  <a:srgbClr val="FF0000"/>
                </a:solidFill>
                <a:latin typeface="Verdana" pitchFamily="34" charset="0"/>
                <a:cs typeface="B Mitra" pitchFamily="2" charset="-78"/>
              </a:rPr>
              <a:t>(حداکثر پنج اسلاید)</a:t>
            </a:r>
            <a:endParaRPr lang="fr-FR" sz="2400" b="1" dirty="0">
              <a:solidFill>
                <a:srgbClr val="FF0000"/>
              </a:solidFill>
              <a:latin typeface="Verdana" pitchFamily="34" charset="0"/>
              <a:cs typeface="B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6320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074970" y="546100"/>
            <a:ext cx="45833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rtl="1"/>
            <a:r>
              <a:rPr lang="fa-IR" sz="3200" b="1" dirty="0">
                <a:solidFill>
                  <a:schemeClr val="bg1"/>
                </a:solidFill>
                <a:latin typeface="Verdana" pitchFamily="34" charset="0"/>
                <a:cs typeface="B Mitra" pitchFamily="2" charset="-78"/>
              </a:rPr>
              <a:t>انتظارات/ متن مصوبه پیشنهادی</a:t>
            </a:r>
            <a:endParaRPr lang="fr-FR" dirty="0">
              <a:solidFill>
                <a:schemeClr val="bg1"/>
              </a:solidFill>
              <a:cs typeface="B Mitra" pitchFamily="2" charset="-78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99593" y="1844824"/>
            <a:ext cx="748883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در این بخش، اگر مشکلی در اجرای برنامه وجود دارد، راه حل پیشنهادی تان را مطرح کنید.</a:t>
            </a:r>
          </a:p>
          <a:p>
            <a:pPr algn="just" rtl="1">
              <a:spcAft>
                <a:spcPts val="1200"/>
              </a:spcAft>
            </a:pPr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همچنین، اگر انتظار دارید سازمان یا فردی، کار خاصی برای پیشبرد اهداف و برنامه های شما انجام دهد، مطرح کنید.</a:t>
            </a:r>
          </a:p>
          <a:p>
            <a:pPr algn="just" rtl="1"/>
            <a:r>
              <a:rPr lang="fa-IR" sz="2400" dirty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cs typeface="B Mitra" pitchFamily="2" charset="-78"/>
              </a:rPr>
              <a:t>در نهایت، هر مصوبه ای که لازم دارید از کارگروه بگیرید تا به هدف تان برسید، مطرح کنید.</a:t>
            </a:r>
          </a:p>
          <a:p>
            <a:pPr algn="just" rtl="1"/>
            <a:endParaRPr lang="fa-IR" sz="2400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Mitra" pitchFamily="2" charset="-78"/>
            </a:endParaRPr>
          </a:p>
          <a:p>
            <a:pPr algn="just" rtl="1"/>
            <a:endParaRPr lang="fa-IR" sz="2400" dirty="0">
              <a:solidFill>
                <a:schemeClr val="accent2">
                  <a:lumMod val="75000"/>
                </a:schemeClr>
              </a:solidFill>
              <a:latin typeface="Verdana" pitchFamily="34" charset="0"/>
              <a:cs typeface="B Mitra" pitchFamily="2" charset="-78"/>
            </a:endParaRPr>
          </a:p>
          <a:p>
            <a:pPr algn="ctr" rtl="1"/>
            <a:r>
              <a:rPr lang="fa-IR" sz="2400" b="1" dirty="0">
                <a:solidFill>
                  <a:srgbClr val="FF0000"/>
                </a:solidFill>
                <a:latin typeface="Verdana" pitchFamily="34" charset="0"/>
                <a:cs typeface="B Mitra" pitchFamily="2" charset="-78"/>
              </a:rPr>
              <a:t>(حداکثر سه اسلاید)</a:t>
            </a:r>
            <a:endParaRPr lang="fr-FR" sz="2400" b="1" dirty="0">
              <a:solidFill>
                <a:srgbClr val="FF0000"/>
              </a:solidFill>
              <a:latin typeface="Verdana" pitchFamily="34" charset="0"/>
              <a:cs typeface="B Mitra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602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Verdana</vt:lpstr>
      <vt:lpstr>Modèle par défaut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Ocean Cubic</dc:title>
  <dc:creator>www.powerpointstyles.com</dc:creator>
  <cp:lastModifiedBy>omana@setad.hums.ir</cp:lastModifiedBy>
  <cp:revision>70</cp:revision>
  <dcterms:created xsi:type="dcterms:W3CDTF">2009-03-23T15:23:24Z</dcterms:created>
  <dcterms:modified xsi:type="dcterms:W3CDTF">2023-05-29T08:52:37Z</dcterms:modified>
</cp:coreProperties>
</file>